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aveat"/>
      <p:regular r:id="rId18"/>
      <p:bold r:id="rId19"/>
    </p:embeddedFont>
    <p:embeddedFont>
      <p:font typeface="Amatic SC"/>
      <p:regular r:id="rId20"/>
      <p:bold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63ACA6-1DFA-448E-8D6E-2E99D6B1B298}">
  <a:tblStyle styleId="{B163ACA6-1DFA-448E-8D6E-2E99D6B1B2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ticSC-regular.fntdata"/><Relationship Id="rId22" Type="http://schemas.openxmlformats.org/officeDocument/2006/relationships/font" Target="fonts/RobotoMono-regular.fntdata"/><Relationship Id="rId21" Type="http://schemas.openxmlformats.org/officeDocument/2006/relationships/font" Target="fonts/AmaticSC-bold.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RobotoMon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aveat-bold.fntdata"/><Relationship Id="rId18" Type="http://schemas.openxmlformats.org/officeDocument/2006/relationships/font" Target="fonts/Cave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e565b17c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e565b17c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fdd1bdf4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fdd1bdf4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3e565b1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3e565b1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3fc63b7e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3fc63b7e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e565b17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e565b17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e565b17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e565b17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e565b17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e565b17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e565b17c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e565b17c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e565b17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e565b17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e565b17c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e565b17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MSKwWFluKcI"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432225" y="3899400"/>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05"/>
              <a:buFont typeface="Arial"/>
              <a:buNone/>
            </a:pPr>
            <a:r>
              <a:rPr b="1" lang="en" sz="2440">
                <a:solidFill>
                  <a:schemeClr val="dk1"/>
                </a:solidFill>
                <a:latin typeface="Amatic SC"/>
                <a:ea typeface="Amatic SC"/>
                <a:cs typeface="Amatic SC"/>
                <a:sym typeface="Amatic SC"/>
              </a:rPr>
              <a:t>Prepared By : Happy Whale</a:t>
            </a:r>
            <a:endParaRPr b="1" sz="2440">
              <a:solidFill>
                <a:schemeClr val="dk1"/>
              </a:solidFill>
              <a:latin typeface="Amatic SC"/>
              <a:ea typeface="Amatic SC"/>
              <a:cs typeface="Amatic SC"/>
              <a:sym typeface="Amatic SC"/>
            </a:endParaRPr>
          </a:p>
          <a:p>
            <a:pPr indent="0" lvl="0" marL="0" rtl="0" algn="ctr">
              <a:lnSpc>
                <a:spcPct val="80000"/>
              </a:lnSpc>
              <a:spcBef>
                <a:spcPts val="0"/>
              </a:spcBef>
              <a:spcAft>
                <a:spcPts val="0"/>
              </a:spcAft>
              <a:buClr>
                <a:schemeClr val="dk1"/>
              </a:buClr>
              <a:buSzPts val="605"/>
              <a:buFont typeface="Arial"/>
              <a:buNone/>
            </a:pPr>
            <a:r>
              <a:rPr b="1" lang="en" sz="2440">
                <a:solidFill>
                  <a:schemeClr val="dk1"/>
                </a:solidFill>
                <a:latin typeface="Amatic SC"/>
                <a:ea typeface="Amatic SC"/>
                <a:cs typeface="Amatic SC"/>
                <a:sym typeface="Amatic SC"/>
              </a:rPr>
              <a:t>Aman Pawar    Alvin Vinod 	Pratik Mukherjee	Ojas Kulkarni</a:t>
            </a:r>
            <a:endParaRPr b="1" sz="2440">
              <a:solidFill>
                <a:schemeClr val="dk1"/>
              </a:solidFill>
              <a:latin typeface="Amatic SC"/>
              <a:ea typeface="Amatic SC"/>
              <a:cs typeface="Amatic SC"/>
              <a:sym typeface="Amatic SC"/>
            </a:endParaRPr>
          </a:p>
          <a:p>
            <a:pPr indent="0" lvl="0" marL="0" rtl="0" algn="ctr">
              <a:lnSpc>
                <a:spcPct val="80000"/>
              </a:lnSpc>
              <a:spcBef>
                <a:spcPts val="0"/>
              </a:spcBef>
              <a:spcAft>
                <a:spcPts val="0"/>
              </a:spcAft>
              <a:buSzPts val="605"/>
              <a:buNone/>
            </a:pPr>
            <a:r>
              <a:t/>
            </a:r>
            <a:endParaRPr b="1" sz="2440">
              <a:solidFill>
                <a:schemeClr val="dk1"/>
              </a:solidFill>
              <a:latin typeface="Amatic SC"/>
              <a:ea typeface="Amatic SC"/>
              <a:cs typeface="Amatic SC"/>
              <a:sym typeface="Amatic SC"/>
            </a:endParaRPr>
          </a:p>
        </p:txBody>
      </p:sp>
      <p:pic>
        <p:nvPicPr>
          <p:cNvPr id="55" name="Google Shape;55;p13"/>
          <p:cNvPicPr preferRelativeResize="0"/>
          <p:nvPr/>
        </p:nvPicPr>
        <p:blipFill>
          <a:blip r:embed="rId3">
            <a:alphaModFix amt="36000"/>
          </a:blip>
          <a:stretch>
            <a:fillRect/>
          </a:stretch>
        </p:blipFill>
        <p:spPr>
          <a:xfrm>
            <a:off x="6978775" y="953875"/>
            <a:ext cx="1974050" cy="3053200"/>
          </a:xfrm>
          <a:prstGeom prst="rect">
            <a:avLst/>
          </a:prstGeom>
          <a:noFill/>
          <a:ln>
            <a:noFill/>
          </a:ln>
        </p:spPr>
      </p:pic>
      <p:pic>
        <p:nvPicPr>
          <p:cNvPr id="56" name="Google Shape;56;p13"/>
          <p:cNvPicPr preferRelativeResize="0"/>
          <p:nvPr/>
        </p:nvPicPr>
        <p:blipFill>
          <a:blip r:embed="rId4">
            <a:alphaModFix amt="28000"/>
          </a:blip>
          <a:stretch>
            <a:fillRect/>
          </a:stretch>
        </p:blipFill>
        <p:spPr>
          <a:xfrm>
            <a:off x="2396913" y="303950"/>
            <a:ext cx="4474486" cy="4628574"/>
          </a:xfrm>
          <a:prstGeom prst="rect">
            <a:avLst/>
          </a:prstGeom>
          <a:noFill/>
          <a:ln>
            <a:noFill/>
          </a:ln>
        </p:spPr>
      </p:pic>
      <p:pic>
        <p:nvPicPr>
          <p:cNvPr id="57" name="Google Shape;57;p13"/>
          <p:cNvPicPr preferRelativeResize="0"/>
          <p:nvPr/>
        </p:nvPicPr>
        <p:blipFill>
          <a:blip r:embed="rId5">
            <a:alphaModFix amt="35000"/>
          </a:blip>
          <a:stretch>
            <a:fillRect/>
          </a:stretch>
        </p:blipFill>
        <p:spPr>
          <a:xfrm>
            <a:off x="301375" y="953879"/>
            <a:ext cx="1974050" cy="3127896"/>
          </a:xfrm>
          <a:prstGeom prst="rect">
            <a:avLst/>
          </a:prstGeom>
          <a:noFill/>
          <a:ln>
            <a:noFill/>
          </a:ln>
        </p:spPr>
      </p:pic>
      <p:sp>
        <p:nvSpPr>
          <p:cNvPr id="58" name="Google Shape;58;p13"/>
          <p:cNvSpPr txBox="1"/>
          <p:nvPr>
            <p:ph type="ctrTitle"/>
          </p:nvPr>
        </p:nvSpPr>
        <p:spPr>
          <a:xfrm>
            <a:off x="221308" y="1846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7480">
                <a:latin typeface="Amatic SC"/>
                <a:ea typeface="Amatic SC"/>
                <a:cs typeface="Amatic SC"/>
                <a:sym typeface="Amatic SC"/>
              </a:rPr>
              <a:t>AI-3 </a:t>
            </a:r>
            <a:endParaRPr b="1" sz="7480">
              <a:latin typeface="Amatic SC"/>
              <a:ea typeface="Amatic SC"/>
              <a:cs typeface="Amatic SC"/>
              <a:sym typeface="Amatic SC"/>
            </a:endParaRPr>
          </a:p>
          <a:p>
            <a:pPr indent="0" lvl="0" marL="0" rtl="0" algn="ctr">
              <a:spcBef>
                <a:spcPts val="0"/>
              </a:spcBef>
              <a:spcAft>
                <a:spcPts val="0"/>
              </a:spcAft>
              <a:buSzPts val="990"/>
              <a:buNone/>
            </a:pPr>
            <a:r>
              <a:rPr b="1" lang="en" sz="7480">
                <a:latin typeface="Amatic SC"/>
                <a:ea typeface="Amatic SC"/>
                <a:cs typeface="Amatic SC"/>
                <a:sym typeface="Amatic SC"/>
              </a:rPr>
              <a:t>Debate God</a:t>
            </a:r>
            <a:endParaRPr b="1" sz="7480">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3946" u="sng">
                <a:latin typeface="Comic Sans MS"/>
                <a:ea typeface="Comic Sans MS"/>
                <a:cs typeface="Comic Sans MS"/>
                <a:sym typeface="Comic Sans MS"/>
              </a:rPr>
              <a:t>Conclusion</a:t>
            </a:r>
            <a:endParaRPr sz="3946" u="sng">
              <a:latin typeface="Comic Sans MS"/>
              <a:ea typeface="Comic Sans MS"/>
              <a:cs typeface="Comic Sans MS"/>
              <a:sym typeface="Comic Sans MS"/>
            </a:endParaRPr>
          </a:p>
          <a:p>
            <a:pPr indent="457200" lvl="0" marL="0" rtl="0" algn="l">
              <a:spcBef>
                <a:spcPts val="1200"/>
              </a:spcBef>
              <a:spcAft>
                <a:spcPts val="0"/>
              </a:spcAft>
              <a:buClr>
                <a:schemeClr val="dk1"/>
              </a:buClr>
              <a:buSzPts val="1100"/>
              <a:buFont typeface="Arial"/>
              <a:buNone/>
            </a:pPr>
            <a:r>
              <a:rPr lang="en" sz="1532">
                <a:latin typeface="Comic Sans MS"/>
                <a:ea typeface="Comic Sans MS"/>
                <a:cs typeface="Comic Sans MS"/>
                <a:sym typeface="Comic Sans MS"/>
              </a:rPr>
              <a:t>1. The accuracies are decreasing for DEBERTA model despite the loss converging. However, BERT model is performs better in this aspect with accuracies increasing on training. The final validation losses are comparable for both these models.</a:t>
            </a:r>
            <a:endParaRPr sz="1532">
              <a:latin typeface="Comic Sans MS"/>
              <a:ea typeface="Comic Sans MS"/>
              <a:cs typeface="Comic Sans MS"/>
              <a:sym typeface="Comic Sans MS"/>
            </a:endParaRPr>
          </a:p>
          <a:p>
            <a:pPr indent="457200" lvl="0" marL="0" rtl="0" algn="l">
              <a:spcBef>
                <a:spcPts val="1200"/>
              </a:spcBef>
              <a:spcAft>
                <a:spcPts val="0"/>
              </a:spcAft>
              <a:buClr>
                <a:schemeClr val="dk1"/>
              </a:buClr>
              <a:buSzPts val="1100"/>
              <a:buFont typeface="Arial"/>
              <a:buNone/>
            </a:pPr>
            <a:r>
              <a:rPr lang="en" sz="1532">
                <a:latin typeface="Comic Sans MS"/>
                <a:ea typeface="Comic Sans MS"/>
                <a:cs typeface="Comic Sans MS"/>
                <a:sym typeface="Comic Sans MS"/>
              </a:rPr>
              <a:t>2. Data Imbalance is one of the reasons for poor model performance.</a:t>
            </a:r>
            <a:endParaRPr sz="1532">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sz="3000" u="sng">
                <a:latin typeface="Comic Sans MS"/>
                <a:ea typeface="Comic Sans MS"/>
                <a:cs typeface="Comic Sans MS"/>
                <a:sym typeface="Comic Sans MS"/>
              </a:rPr>
              <a:t>Future Scope</a:t>
            </a:r>
            <a:endParaRPr sz="3000" u="sng">
              <a:latin typeface="Comic Sans MS"/>
              <a:ea typeface="Comic Sans MS"/>
              <a:cs typeface="Comic Sans MS"/>
              <a:sym typeface="Comic Sans MS"/>
            </a:endParaRPr>
          </a:p>
          <a:p>
            <a:pPr indent="-342900" lvl="0" marL="457200" rtl="0" algn="l">
              <a:spcBef>
                <a:spcPts val="1200"/>
              </a:spcBef>
              <a:spcAft>
                <a:spcPts val="0"/>
              </a:spcAft>
              <a:buSzPts val="1800"/>
              <a:buFont typeface="Comic Sans MS"/>
              <a:buAutoNum type="arabicPeriod"/>
            </a:pPr>
            <a:r>
              <a:rPr lang="en">
                <a:latin typeface="Comic Sans MS"/>
                <a:ea typeface="Comic Sans MS"/>
                <a:cs typeface="Comic Sans MS"/>
                <a:sym typeface="Comic Sans MS"/>
              </a:rPr>
              <a:t>Proper handling of imbalance in the data can result in a better scope of results.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The data gathered for the problem statement seemed insufficient for the model to train 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Ensembling complex NLP models may provide a better result.</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Although DeBerta is implemented its performance is quite poor since we have used the extra small version due to shortage of resources to train a larger model. While compared to that BERT has almost 1.5 times more learning parameters.</a:t>
            </a:r>
            <a:endParaRPr>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ic Sans MS"/>
                <a:ea typeface="Comic Sans MS"/>
                <a:cs typeface="Comic Sans MS"/>
                <a:sym typeface="Comic Sans MS"/>
              </a:rPr>
              <a:t>Thank-You</a:t>
            </a:r>
            <a:endParaRPr>
              <a:latin typeface="Comic Sans MS"/>
              <a:ea typeface="Comic Sans MS"/>
              <a:cs typeface="Comic Sans MS"/>
              <a:sym typeface="Comic Sans MS"/>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ic Sans MS"/>
                <a:ea typeface="Comic Sans MS"/>
                <a:cs typeface="Comic Sans MS"/>
                <a:sym typeface="Comic Sans MS"/>
              </a:rPr>
              <a:t>Team Happy whale is keen to know the feedback </a:t>
            </a:r>
            <a:endParaRPr>
              <a:latin typeface="Comic Sans MS"/>
              <a:ea typeface="Comic Sans MS"/>
              <a:cs typeface="Comic Sans MS"/>
              <a:sym typeface="Comic Sans MS"/>
            </a:endParaRPr>
          </a:p>
          <a:p>
            <a:pPr indent="0" lvl="0" marL="0" rtl="0" algn="ctr">
              <a:spcBef>
                <a:spcPts val="1200"/>
              </a:spcBef>
              <a:spcAft>
                <a:spcPts val="1200"/>
              </a:spcAft>
              <a:buNone/>
            </a:pPr>
            <a:r>
              <a:rPr lang="en">
                <a:latin typeface="Comic Sans MS"/>
                <a:ea typeface="Comic Sans MS"/>
                <a:cs typeface="Comic Sans MS"/>
                <a:sym typeface="Comic Sans MS"/>
              </a:rPr>
              <a:t>And Debate god is also </a:t>
            </a:r>
            <a:r>
              <a:rPr lang="en">
                <a:latin typeface="Comic Sans MS"/>
                <a:ea typeface="Comic Sans MS"/>
                <a:cs typeface="Comic Sans MS"/>
                <a:sym typeface="Comic Sans MS"/>
              </a:rPr>
              <a:t>eager</a:t>
            </a:r>
            <a:r>
              <a:rPr lang="en">
                <a:latin typeface="Comic Sans MS"/>
                <a:ea typeface="Comic Sans MS"/>
                <a:cs typeface="Comic Sans MS"/>
                <a:sym typeface="Comic Sans MS"/>
              </a:rPr>
              <a:t> to proclaim it’s superiority in front of zeus and pavlos.</a:t>
            </a:r>
            <a:endParaRPr>
              <a:latin typeface="Comic Sans MS"/>
              <a:ea typeface="Comic Sans MS"/>
              <a:cs typeface="Comic Sans MS"/>
              <a:sym typeface="Comic Sans MS"/>
            </a:endParaRPr>
          </a:p>
        </p:txBody>
      </p:sp>
      <p:pic>
        <p:nvPicPr>
          <p:cNvPr id="136" name="Google Shape;136;p23"/>
          <p:cNvPicPr preferRelativeResize="0"/>
          <p:nvPr/>
        </p:nvPicPr>
        <p:blipFill>
          <a:blip r:embed="rId3">
            <a:alphaModFix/>
          </a:blip>
          <a:stretch>
            <a:fillRect/>
          </a:stretch>
        </p:blipFill>
        <p:spPr>
          <a:xfrm>
            <a:off x="3463050" y="2571750"/>
            <a:ext cx="2217900" cy="200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Introduction to Problem Statement</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Exploratory Data Analysis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Preprocessing Data </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Tokenization of Data</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Generating Embeddings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Modelling</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Evaluation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Conclusion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Future Scope</a:t>
            </a:r>
            <a:endParaRPr>
              <a:latin typeface="Comic Sans MS"/>
              <a:ea typeface="Comic Sans MS"/>
              <a:cs typeface="Comic Sans MS"/>
              <a:sym typeface="Comic Sans MS"/>
            </a:endParaRPr>
          </a:p>
        </p:txBody>
      </p:sp>
      <p:pic>
        <p:nvPicPr>
          <p:cNvPr id="64" name="Google Shape;64;p14"/>
          <p:cNvPicPr preferRelativeResize="0"/>
          <p:nvPr/>
        </p:nvPicPr>
        <p:blipFill>
          <a:blip r:embed="rId3">
            <a:alphaModFix amt="58000"/>
          </a:blip>
          <a:stretch>
            <a:fillRect/>
          </a:stretch>
        </p:blipFill>
        <p:spPr>
          <a:xfrm>
            <a:off x="4863350" y="532425"/>
            <a:ext cx="3917900" cy="3917900"/>
          </a:xfrm>
          <a:prstGeom prst="rect">
            <a:avLst/>
          </a:prstGeom>
          <a:noFill/>
          <a:ln>
            <a:noFill/>
          </a:ln>
        </p:spPr>
      </p:pic>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Table of Contents			          	  DEBATE GOD		</a:t>
            </a:r>
            <a:endParaRPr>
              <a:latin typeface="Comic Sans MS"/>
              <a:ea typeface="Comic Sans MS"/>
              <a:cs typeface="Comic Sans MS"/>
              <a:sym typeface="Comic Sans MS"/>
            </a:endParaRPr>
          </a:p>
        </p:txBody>
      </p:sp>
      <p:pic>
        <p:nvPicPr>
          <p:cNvPr id="66" name="Google Shape;66;p14"/>
          <p:cNvPicPr preferRelativeResize="0"/>
          <p:nvPr/>
        </p:nvPicPr>
        <p:blipFill rotWithShape="1">
          <a:blip r:embed="rId4">
            <a:alphaModFix amt="76000"/>
          </a:blip>
          <a:srcRect b="0" l="9948" r="10402" t="0"/>
          <a:stretch/>
        </p:blipFill>
        <p:spPr>
          <a:xfrm>
            <a:off x="5826625" y="2931800"/>
            <a:ext cx="2179950" cy="20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82025" y="364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Introduction</a:t>
            </a:r>
            <a:endParaRPr>
              <a:latin typeface="Comic Sans MS"/>
              <a:ea typeface="Comic Sans MS"/>
              <a:cs typeface="Comic Sans MS"/>
              <a:sym typeface="Comic Sans MS"/>
            </a:endParaRPr>
          </a:p>
        </p:txBody>
      </p:sp>
      <p:sp>
        <p:nvSpPr>
          <p:cNvPr id="72" name="Google Shape;72;p15"/>
          <p:cNvSpPr txBox="1"/>
          <p:nvPr>
            <p:ph idx="1" type="body"/>
          </p:nvPr>
        </p:nvSpPr>
        <p:spPr>
          <a:xfrm>
            <a:off x="235500" y="1074900"/>
            <a:ext cx="8709600" cy="389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Comic Sans MS"/>
                <a:ea typeface="Comic Sans MS"/>
                <a:cs typeface="Comic Sans MS"/>
                <a:sym typeface="Comic Sans MS"/>
              </a:rPr>
              <a:t>Lets imagine a heated debate </a:t>
            </a:r>
            <a:r>
              <a:rPr lang="en">
                <a:latin typeface="Comic Sans MS"/>
                <a:ea typeface="Comic Sans MS"/>
                <a:cs typeface="Comic Sans MS"/>
                <a:sym typeface="Comic Sans MS"/>
              </a:rPr>
              <a:t>between</a:t>
            </a:r>
            <a:r>
              <a:rPr lang="en">
                <a:latin typeface="Comic Sans MS"/>
                <a:ea typeface="Comic Sans MS"/>
                <a:cs typeface="Comic Sans MS"/>
                <a:sym typeface="Comic Sans MS"/>
              </a:rPr>
              <a:t> the TA’s (Team Pavlos) and Students (Team Happy Whale) over the extension of deadlines, and we </a:t>
            </a:r>
            <a:r>
              <a:rPr lang="en">
                <a:latin typeface="Comic Sans MS"/>
                <a:ea typeface="Comic Sans MS"/>
                <a:cs typeface="Comic Sans MS"/>
                <a:sym typeface="Comic Sans MS"/>
              </a:rPr>
              <a:t>obviously</a:t>
            </a:r>
            <a:r>
              <a:rPr lang="en">
                <a:latin typeface="Comic Sans MS"/>
                <a:ea typeface="Comic Sans MS"/>
                <a:cs typeface="Comic Sans MS"/>
                <a:sym typeface="Comic Sans MS"/>
              </a:rPr>
              <a:t> need someone to tell who is the winner, hence we have solved the </a:t>
            </a:r>
            <a:r>
              <a:rPr lang="en">
                <a:latin typeface="Comic Sans MS"/>
                <a:ea typeface="Comic Sans MS"/>
                <a:cs typeface="Comic Sans MS"/>
                <a:sym typeface="Comic Sans MS"/>
              </a:rPr>
              <a:t>dilemma</a:t>
            </a:r>
            <a:r>
              <a:rPr lang="en">
                <a:latin typeface="Comic Sans MS"/>
                <a:ea typeface="Comic Sans MS"/>
                <a:cs typeface="Comic Sans MS"/>
                <a:sym typeface="Comic Sans MS"/>
              </a:rPr>
              <a:t> for you. Debate God is here for you to tell you:</a:t>
            </a:r>
            <a:endParaRPr>
              <a:latin typeface="Comic Sans MS"/>
              <a:ea typeface="Comic Sans MS"/>
              <a:cs typeface="Comic Sans MS"/>
              <a:sym typeface="Comic Sans MS"/>
            </a:endParaRPr>
          </a:p>
          <a:p>
            <a:pPr indent="-342900" lvl="0" marL="457200" rtl="0" algn="l">
              <a:spcBef>
                <a:spcPts val="1200"/>
              </a:spcBef>
              <a:spcAft>
                <a:spcPts val="0"/>
              </a:spcAft>
              <a:buSzPts val="1800"/>
              <a:buFont typeface="Comic Sans MS"/>
              <a:buAutoNum type="arabicPeriod"/>
            </a:pPr>
            <a:r>
              <a:rPr lang="en">
                <a:latin typeface="Comic Sans MS"/>
                <a:ea typeface="Comic Sans MS"/>
                <a:cs typeface="Comic Sans MS"/>
                <a:sym typeface="Comic Sans MS"/>
              </a:rPr>
              <a:t>The most </a:t>
            </a:r>
            <a:r>
              <a:rPr lang="en">
                <a:latin typeface="Comic Sans MS"/>
                <a:ea typeface="Comic Sans MS"/>
                <a:cs typeface="Comic Sans MS"/>
                <a:sym typeface="Comic Sans MS"/>
              </a:rPr>
              <a:t>effective</a:t>
            </a:r>
            <a:r>
              <a:rPr lang="en">
                <a:latin typeface="Comic Sans MS"/>
                <a:ea typeface="Comic Sans MS"/>
                <a:cs typeface="Comic Sans MS"/>
                <a:sym typeface="Comic Sans MS"/>
              </a:rPr>
              <a:t> arguments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The worst arguments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AutoNum type="arabicPeriod"/>
            </a:pPr>
            <a:r>
              <a:rPr lang="en">
                <a:latin typeface="Comic Sans MS"/>
                <a:ea typeface="Comic Sans MS"/>
                <a:cs typeface="Comic Sans MS"/>
                <a:sym typeface="Comic Sans MS"/>
              </a:rPr>
              <a:t>Finally who wins it </a:t>
            </a:r>
            <a:endParaRPr>
              <a:latin typeface="Comic Sans MS"/>
              <a:ea typeface="Comic Sans MS"/>
              <a:cs typeface="Comic Sans MS"/>
              <a:sym typeface="Comic Sans MS"/>
            </a:endParaRPr>
          </a:p>
          <a:p>
            <a:pPr indent="0" lvl="0" marL="0" rtl="0" algn="l">
              <a:spcBef>
                <a:spcPts val="1200"/>
              </a:spcBef>
              <a:spcAft>
                <a:spcPts val="0"/>
              </a:spcAft>
              <a:buNone/>
            </a:pPr>
            <a:r>
              <a:t/>
            </a:r>
            <a:endParaRPr>
              <a:latin typeface="Comic Sans MS"/>
              <a:ea typeface="Comic Sans MS"/>
              <a:cs typeface="Comic Sans MS"/>
              <a:sym typeface="Comic Sans MS"/>
            </a:endParaRPr>
          </a:p>
          <a:p>
            <a:pPr indent="0" lvl="0" marL="0" rtl="0" algn="l">
              <a:spcBef>
                <a:spcPts val="1200"/>
              </a:spcBef>
              <a:spcAft>
                <a:spcPts val="0"/>
              </a:spcAft>
              <a:buNone/>
            </a:pPr>
            <a:r>
              <a:t/>
            </a:r>
            <a:endParaRPr>
              <a:latin typeface="Comic Sans MS"/>
              <a:ea typeface="Comic Sans MS"/>
              <a:cs typeface="Comic Sans MS"/>
              <a:sym typeface="Comic Sans MS"/>
            </a:endParaRPr>
          </a:p>
          <a:p>
            <a:pPr indent="0" lvl="0" marL="0" rtl="0" algn="l">
              <a:spcBef>
                <a:spcPts val="1200"/>
              </a:spcBef>
              <a:spcAft>
                <a:spcPts val="1200"/>
              </a:spcAft>
              <a:buNone/>
            </a:pPr>
            <a:r>
              <a:rPr lang="en">
                <a:latin typeface="Comic Sans MS"/>
                <a:ea typeface="Comic Sans MS"/>
                <a:cs typeface="Comic Sans MS"/>
                <a:sym typeface="Comic Sans MS"/>
              </a:rPr>
              <a:t>Obviously we all know </a:t>
            </a:r>
            <a:r>
              <a:rPr lang="en">
                <a:latin typeface="Comic Sans MS"/>
                <a:ea typeface="Comic Sans MS"/>
                <a:cs typeface="Comic Sans MS"/>
                <a:sym typeface="Comic Sans MS"/>
              </a:rPr>
              <a:t>what's</a:t>
            </a:r>
            <a:r>
              <a:rPr lang="en">
                <a:latin typeface="Comic Sans MS"/>
                <a:ea typeface="Comic Sans MS"/>
                <a:cs typeface="Comic Sans MS"/>
                <a:sym typeface="Comic Sans MS"/>
              </a:rPr>
              <a:t> the result but lets wait till the end</a:t>
            </a:r>
            <a:endParaRPr>
              <a:latin typeface="Comic Sans MS"/>
              <a:ea typeface="Comic Sans MS"/>
              <a:cs typeface="Comic Sans MS"/>
              <a:sym typeface="Comic Sans MS"/>
            </a:endParaRPr>
          </a:p>
        </p:txBody>
      </p:sp>
      <p:pic>
        <p:nvPicPr>
          <p:cNvPr id="73" name="Google Shape;73;p15"/>
          <p:cNvPicPr preferRelativeResize="0"/>
          <p:nvPr/>
        </p:nvPicPr>
        <p:blipFill>
          <a:blip r:embed="rId3">
            <a:alphaModFix/>
          </a:blip>
          <a:stretch>
            <a:fillRect/>
          </a:stretch>
        </p:blipFill>
        <p:spPr>
          <a:xfrm>
            <a:off x="4683375" y="2203858"/>
            <a:ext cx="1543275" cy="2095767"/>
          </a:xfrm>
          <a:prstGeom prst="rect">
            <a:avLst/>
          </a:prstGeom>
          <a:noFill/>
          <a:ln>
            <a:noFill/>
          </a:ln>
        </p:spPr>
      </p:pic>
      <p:pic>
        <p:nvPicPr>
          <p:cNvPr id="74" name="Google Shape;74;p15"/>
          <p:cNvPicPr preferRelativeResize="0"/>
          <p:nvPr/>
        </p:nvPicPr>
        <p:blipFill>
          <a:blip r:embed="rId4">
            <a:alphaModFix/>
          </a:blip>
          <a:stretch>
            <a:fillRect/>
          </a:stretch>
        </p:blipFill>
        <p:spPr>
          <a:xfrm>
            <a:off x="6845100" y="2168687"/>
            <a:ext cx="2166099" cy="2166099"/>
          </a:xfrm>
          <a:prstGeom prst="rect">
            <a:avLst/>
          </a:prstGeom>
          <a:noFill/>
          <a:ln>
            <a:noFill/>
          </a:ln>
        </p:spPr>
      </p:pic>
      <p:pic>
        <p:nvPicPr>
          <p:cNvPr id="75" name="Google Shape;75;p15"/>
          <p:cNvPicPr preferRelativeResize="0"/>
          <p:nvPr/>
        </p:nvPicPr>
        <p:blipFill>
          <a:blip r:embed="rId5">
            <a:alphaModFix/>
          </a:blip>
          <a:stretch>
            <a:fillRect/>
          </a:stretch>
        </p:blipFill>
        <p:spPr>
          <a:xfrm>
            <a:off x="6226650" y="2963548"/>
            <a:ext cx="1028425" cy="88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6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Exploratory Data Analysis</a:t>
            </a:r>
            <a:endParaRPr>
              <a:latin typeface="Comic Sans MS"/>
              <a:ea typeface="Comic Sans MS"/>
              <a:cs typeface="Comic Sans MS"/>
              <a:sym typeface="Comic Sans MS"/>
            </a:endParaRPr>
          </a:p>
        </p:txBody>
      </p:sp>
      <p:pic>
        <p:nvPicPr>
          <p:cNvPr id="81" name="Google Shape;81;p16"/>
          <p:cNvPicPr preferRelativeResize="0"/>
          <p:nvPr/>
        </p:nvPicPr>
        <p:blipFill>
          <a:blip r:embed="rId3">
            <a:alphaModFix/>
          </a:blip>
          <a:stretch>
            <a:fillRect/>
          </a:stretch>
        </p:blipFill>
        <p:spPr>
          <a:xfrm>
            <a:off x="110525" y="1031925"/>
            <a:ext cx="4300600" cy="2843800"/>
          </a:xfrm>
          <a:prstGeom prst="rect">
            <a:avLst/>
          </a:prstGeom>
          <a:noFill/>
          <a:ln>
            <a:noFill/>
          </a:ln>
        </p:spPr>
      </p:pic>
      <p:pic>
        <p:nvPicPr>
          <p:cNvPr id="82" name="Google Shape;82;p16"/>
          <p:cNvPicPr preferRelativeResize="0"/>
          <p:nvPr/>
        </p:nvPicPr>
        <p:blipFill>
          <a:blip r:embed="rId4">
            <a:alphaModFix/>
          </a:blip>
          <a:stretch>
            <a:fillRect/>
          </a:stretch>
        </p:blipFill>
        <p:spPr>
          <a:xfrm>
            <a:off x="4441548" y="1031925"/>
            <a:ext cx="4615601" cy="284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1. Preprocessing Data</a:t>
            </a:r>
            <a:endParaRPr>
              <a:latin typeface="Comic Sans MS"/>
              <a:ea typeface="Comic Sans MS"/>
              <a:cs typeface="Comic Sans MS"/>
              <a:sym typeface="Comic Sans MS"/>
            </a:endParaRPr>
          </a:p>
        </p:txBody>
      </p:sp>
      <p:sp>
        <p:nvSpPr>
          <p:cNvPr id="88" name="Google Shape;88;p17"/>
          <p:cNvSpPr txBox="1"/>
          <p:nvPr>
            <p:ph idx="1" type="body"/>
          </p:nvPr>
        </p:nvSpPr>
        <p:spPr>
          <a:xfrm>
            <a:off x="311700" y="1222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Comic Sans MS"/>
                <a:ea typeface="Comic Sans MS"/>
                <a:cs typeface="Comic Sans MS"/>
                <a:sym typeface="Comic Sans MS"/>
              </a:rPr>
              <a:t>    1. Remove punctuations</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2. Lower Casing</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3. Remove stop words</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4. Lemmatization</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5. Stemming</a:t>
            </a:r>
            <a:endParaRPr>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pic>
        <p:nvPicPr>
          <p:cNvPr id="89" name="Google Shape;89;p17"/>
          <p:cNvPicPr preferRelativeResize="0"/>
          <p:nvPr/>
        </p:nvPicPr>
        <p:blipFill>
          <a:blip r:embed="rId3">
            <a:alphaModFix/>
          </a:blip>
          <a:stretch>
            <a:fillRect/>
          </a:stretch>
        </p:blipFill>
        <p:spPr>
          <a:xfrm>
            <a:off x="3764250" y="1222800"/>
            <a:ext cx="5147100" cy="316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10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2. Tokenizing data</a:t>
            </a:r>
            <a:endParaRPr>
              <a:latin typeface="Comic Sans MS"/>
              <a:ea typeface="Comic Sans MS"/>
              <a:cs typeface="Comic Sans MS"/>
              <a:sym typeface="Comic Sans MS"/>
            </a:endParaRPr>
          </a:p>
        </p:txBody>
      </p:sp>
      <p:sp>
        <p:nvSpPr>
          <p:cNvPr id="95" name="Google Shape;95;p18"/>
          <p:cNvSpPr txBox="1"/>
          <p:nvPr>
            <p:ph idx="1" type="body"/>
          </p:nvPr>
        </p:nvSpPr>
        <p:spPr>
          <a:xfrm>
            <a:off x="504800" y="675225"/>
            <a:ext cx="388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1. Whitespace tokenizer</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2. Tensorflow tokenizer</a:t>
            </a:r>
            <a:endParaRPr>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sp>
        <p:nvSpPr>
          <p:cNvPr id="96" name="Google Shape;96;p18"/>
          <p:cNvSpPr txBox="1"/>
          <p:nvPr>
            <p:ph type="title"/>
          </p:nvPr>
        </p:nvSpPr>
        <p:spPr>
          <a:xfrm>
            <a:off x="4663500" y="2453000"/>
            <a:ext cx="448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3. Generating embeddings</a:t>
            </a:r>
            <a:endParaRPr>
              <a:latin typeface="Comic Sans MS"/>
              <a:ea typeface="Comic Sans MS"/>
              <a:cs typeface="Comic Sans MS"/>
              <a:sym typeface="Comic Sans MS"/>
            </a:endParaRPr>
          </a:p>
        </p:txBody>
      </p:sp>
      <p:sp>
        <p:nvSpPr>
          <p:cNvPr id="97" name="Google Shape;97;p18"/>
          <p:cNvSpPr txBox="1"/>
          <p:nvPr>
            <p:ph idx="1" type="body"/>
          </p:nvPr>
        </p:nvSpPr>
        <p:spPr>
          <a:xfrm>
            <a:off x="4783525" y="2979650"/>
            <a:ext cx="2691900" cy="179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Comic Sans MS"/>
                <a:ea typeface="Comic Sans MS"/>
                <a:cs typeface="Comic Sans MS"/>
                <a:sym typeface="Comic Sans MS"/>
              </a:rPr>
              <a:t>    1. Word2Vec</a:t>
            </a:r>
            <a:endParaRPr>
              <a:latin typeface="Comic Sans MS"/>
              <a:ea typeface="Comic Sans MS"/>
              <a:cs typeface="Comic Sans MS"/>
              <a:sym typeface="Comic Sans MS"/>
            </a:endParaRPr>
          </a:p>
          <a:p>
            <a:pPr indent="0" lvl="0" marL="0" rtl="0" algn="l">
              <a:spcBef>
                <a:spcPts val="1200"/>
              </a:spcBef>
              <a:spcAft>
                <a:spcPts val="1200"/>
              </a:spcAft>
              <a:buClr>
                <a:schemeClr val="dk1"/>
              </a:buClr>
              <a:buSzPts val="1100"/>
              <a:buFont typeface="Arial"/>
              <a:buNone/>
            </a:pPr>
            <a:r>
              <a:rPr lang="en">
                <a:latin typeface="Comic Sans MS"/>
                <a:ea typeface="Comic Sans MS"/>
                <a:cs typeface="Comic Sans MS"/>
                <a:sym typeface="Comic Sans MS"/>
              </a:rPr>
              <a:t>    2. </a:t>
            </a:r>
            <a:r>
              <a:rPr lang="en">
                <a:latin typeface="Comic Sans MS"/>
                <a:ea typeface="Comic Sans MS"/>
                <a:cs typeface="Comic Sans MS"/>
                <a:sym typeface="Comic Sans MS"/>
              </a:rPr>
              <a:t>BERT</a:t>
            </a:r>
            <a:endParaRPr>
              <a:latin typeface="Comic Sans MS"/>
              <a:ea typeface="Comic Sans MS"/>
              <a:cs typeface="Comic Sans MS"/>
              <a:sym typeface="Comic Sans MS"/>
            </a:endParaRPr>
          </a:p>
        </p:txBody>
      </p:sp>
      <p:pic>
        <p:nvPicPr>
          <p:cNvPr id="98" name="Google Shape;98;p18"/>
          <p:cNvPicPr preferRelativeResize="0"/>
          <p:nvPr/>
        </p:nvPicPr>
        <p:blipFill>
          <a:blip r:embed="rId3">
            <a:alphaModFix/>
          </a:blip>
          <a:stretch>
            <a:fillRect/>
          </a:stretch>
        </p:blipFill>
        <p:spPr>
          <a:xfrm>
            <a:off x="792300" y="2571750"/>
            <a:ext cx="2982626" cy="2024867"/>
          </a:xfrm>
          <a:prstGeom prst="rect">
            <a:avLst/>
          </a:prstGeom>
          <a:noFill/>
          <a:ln>
            <a:noFill/>
          </a:ln>
        </p:spPr>
      </p:pic>
      <p:pic>
        <p:nvPicPr>
          <p:cNvPr id="99" name="Google Shape;99;p18"/>
          <p:cNvPicPr preferRelativeResize="0"/>
          <p:nvPr/>
        </p:nvPicPr>
        <p:blipFill>
          <a:blip r:embed="rId4">
            <a:alphaModFix/>
          </a:blip>
          <a:stretch>
            <a:fillRect/>
          </a:stretch>
        </p:blipFill>
        <p:spPr>
          <a:xfrm>
            <a:off x="4976300" y="162425"/>
            <a:ext cx="3360876" cy="2203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51425" y="213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4. Modelling</a:t>
            </a:r>
            <a:endParaRPr>
              <a:latin typeface="Comic Sans MS"/>
              <a:ea typeface="Comic Sans MS"/>
              <a:cs typeface="Comic Sans MS"/>
              <a:sym typeface="Comic Sans MS"/>
            </a:endParaRPr>
          </a:p>
        </p:txBody>
      </p:sp>
      <p:sp>
        <p:nvSpPr>
          <p:cNvPr id="105" name="Google Shape;105;p19"/>
          <p:cNvSpPr txBox="1"/>
          <p:nvPr>
            <p:ph idx="1" type="body"/>
          </p:nvPr>
        </p:nvSpPr>
        <p:spPr>
          <a:xfrm>
            <a:off x="251425" y="368900"/>
            <a:ext cx="324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1. GRU</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2. LSTM</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3. BERT</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4. DeBerta</a:t>
            </a:r>
            <a:endParaRPr>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pic>
        <p:nvPicPr>
          <p:cNvPr id="106" name="Google Shape;106;p19"/>
          <p:cNvPicPr preferRelativeResize="0"/>
          <p:nvPr/>
        </p:nvPicPr>
        <p:blipFill>
          <a:blip r:embed="rId3">
            <a:alphaModFix/>
          </a:blip>
          <a:stretch>
            <a:fillRect/>
          </a:stretch>
        </p:blipFill>
        <p:spPr>
          <a:xfrm>
            <a:off x="3682350" y="2499100"/>
            <a:ext cx="3564300" cy="2376200"/>
          </a:xfrm>
          <a:prstGeom prst="rect">
            <a:avLst/>
          </a:prstGeom>
          <a:noFill/>
          <a:ln>
            <a:noFill/>
          </a:ln>
        </p:spPr>
      </p:pic>
      <p:pic>
        <p:nvPicPr>
          <p:cNvPr id="107" name="Google Shape;107;p19"/>
          <p:cNvPicPr preferRelativeResize="0"/>
          <p:nvPr/>
        </p:nvPicPr>
        <p:blipFill>
          <a:blip r:embed="rId4">
            <a:alphaModFix/>
          </a:blip>
          <a:stretch>
            <a:fillRect/>
          </a:stretch>
        </p:blipFill>
        <p:spPr>
          <a:xfrm>
            <a:off x="3682350" y="61425"/>
            <a:ext cx="3564300" cy="2376200"/>
          </a:xfrm>
          <a:prstGeom prst="rect">
            <a:avLst/>
          </a:prstGeom>
          <a:noFill/>
          <a:ln>
            <a:noFill/>
          </a:ln>
        </p:spPr>
      </p:pic>
      <p:pic>
        <p:nvPicPr>
          <p:cNvPr id="108" name="Google Shape;108;p19"/>
          <p:cNvPicPr preferRelativeResize="0"/>
          <p:nvPr/>
        </p:nvPicPr>
        <p:blipFill>
          <a:blip r:embed="rId5">
            <a:alphaModFix/>
          </a:blip>
          <a:stretch>
            <a:fillRect/>
          </a:stretch>
        </p:blipFill>
        <p:spPr>
          <a:xfrm>
            <a:off x="7526750" y="2857000"/>
            <a:ext cx="1245275" cy="1660375"/>
          </a:xfrm>
          <a:prstGeom prst="rect">
            <a:avLst/>
          </a:prstGeom>
          <a:noFill/>
          <a:ln>
            <a:noFill/>
          </a:ln>
        </p:spPr>
      </p:pic>
      <p:pic>
        <p:nvPicPr>
          <p:cNvPr id="109" name="Google Shape;109;p19"/>
          <p:cNvPicPr preferRelativeResize="0"/>
          <p:nvPr/>
        </p:nvPicPr>
        <p:blipFill>
          <a:blip r:embed="rId6">
            <a:alphaModFix/>
          </a:blip>
          <a:stretch>
            <a:fillRect/>
          </a:stretch>
        </p:blipFill>
        <p:spPr>
          <a:xfrm>
            <a:off x="7526750" y="419338"/>
            <a:ext cx="1245276" cy="16603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nvSpPr>
        <p:spPr>
          <a:xfrm>
            <a:off x="351625" y="90375"/>
            <a:ext cx="452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omic Sans MS"/>
                <a:ea typeface="Comic Sans MS"/>
                <a:cs typeface="Comic Sans MS"/>
                <a:sym typeface="Comic Sans MS"/>
              </a:rPr>
              <a:t>Walkthrough </a:t>
            </a:r>
            <a:endParaRPr sz="2200">
              <a:latin typeface="Comic Sans MS"/>
              <a:ea typeface="Comic Sans MS"/>
              <a:cs typeface="Comic Sans MS"/>
              <a:sym typeface="Comic Sans MS"/>
            </a:endParaRPr>
          </a:p>
        </p:txBody>
      </p:sp>
      <p:pic>
        <p:nvPicPr>
          <p:cNvPr id="115" name="Google Shape;115;p20" title="Debate God">
            <a:hlinkClick r:id="rId3"/>
          </p:cNvPr>
          <p:cNvPicPr preferRelativeResize="0"/>
          <p:nvPr/>
        </p:nvPicPr>
        <p:blipFill>
          <a:blip r:embed="rId4">
            <a:alphaModFix/>
          </a:blip>
          <a:stretch>
            <a:fillRect/>
          </a:stretch>
        </p:blipFill>
        <p:spPr>
          <a:xfrm>
            <a:off x="152400" y="572625"/>
            <a:ext cx="8688000" cy="430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51425" y="10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ic Sans MS"/>
                <a:ea typeface="Comic Sans MS"/>
                <a:cs typeface="Comic Sans MS"/>
                <a:sym typeface="Comic Sans MS"/>
              </a:rPr>
              <a:t>5. Evaluation</a:t>
            </a:r>
            <a:endParaRPr>
              <a:latin typeface="Comic Sans MS"/>
              <a:ea typeface="Comic Sans MS"/>
              <a:cs typeface="Comic Sans MS"/>
              <a:sym typeface="Comic Sans MS"/>
            </a:endParaRPr>
          </a:p>
        </p:txBody>
      </p:sp>
      <p:sp>
        <p:nvSpPr>
          <p:cNvPr id="121" name="Google Shape;121;p21"/>
          <p:cNvSpPr txBox="1"/>
          <p:nvPr>
            <p:ph idx="1" type="body"/>
          </p:nvPr>
        </p:nvSpPr>
        <p:spPr>
          <a:xfrm>
            <a:off x="311700" y="676138"/>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Comic Sans MS"/>
                <a:ea typeface="Comic Sans MS"/>
                <a:cs typeface="Comic Sans MS"/>
                <a:sym typeface="Comic Sans MS"/>
              </a:rPr>
              <a:t>    1. Accuracy</a:t>
            </a:r>
            <a:endParaRPr>
              <a:latin typeface="Comic Sans MS"/>
              <a:ea typeface="Comic Sans MS"/>
              <a:cs typeface="Comic Sans MS"/>
              <a:sym typeface="Comic Sans MS"/>
            </a:endParaRPr>
          </a:p>
          <a:p>
            <a:pPr indent="0" lvl="0" marL="0" rtl="0" algn="l">
              <a:spcBef>
                <a:spcPts val="1200"/>
              </a:spcBef>
              <a:spcAft>
                <a:spcPts val="0"/>
              </a:spcAft>
              <a:buClr>
                <a:schemeClr val="dk1"/>
              </a:buClr>
              <a:buSzPts val="1100"/>
              <a:buFont typeface="Arial"/>
              <a:buNone/>
            </a:pPr>
            <a:r>
              <a:rPr lang="en">
                <a:latin typeface="Comic Sans MS"/>
                <a:ea typeface="Comic Sans MS"/>
                <a:cs typeface="Comic Sans MS"/>
                <a:sym typeface="Comic Sans MS"/>
              </a:rPr>
              <a:t>    2. Confusion Matrix</a:t>
            </a:r>
            <a:endParaRPr>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graphicFrame>
        <p:nvGraphicFramePr>
          <p:cNvPr id="122" name="Google Shape;122;p21"/>
          <p:cNvGraphicFramePr/>
          <p:nvPr/>
        </p:nvGraphicFramePr>
        <p:xfrm>
          <a:off x="251425" y="2877975"/>
          <a:ext cx="3000000" cy="3000000"/>
        </p:xfrm>
        <a:graphic>
          <a:graphicData uri="http://schemas.openxmlformats.org/drawingml/2006/table">
            <a:tbl>
              <a:tblPr>
                <a:noFill/>
                <a:tableStyleId>{B163ACA6-1DFA-448E-8D6E-2E99D6B1B298}</a:tableStyleId>
              </a:tblPr>
              <a:tblGrid>
                <a:gridCol w="1600400"/>
                <a:gridCol w="845550"/>
                <a:gridCol w="1146150"/>
                <a:gridCol w="1126850"/>
                <a:gridCol w="1126850"/>
              </a:tblGrid>
              <a:tr h="731500">
                <a:tc>
                  <a:txBody>
                    <a:bodyPr/>
                    <a:lstStyle/>
                    <a:p>
                      <a:pPr indent="0" lvl="0" marL="0" rtl="0" algn="ctr">
                        <a:spcBef>
                          <a:spcPts val="0"/>
                        </a:spcBef>
                        <a:spcAft>
                          <a:spcPts val="0"/>
                        </a:spcAft>
                        <a:buNone/>
                      </a:pPr>
                      <a:r>
                        <a:rPr b="1" lang="en" sz="1800">
                          <a:solidFill>
                            <a:schemeClr val="dk2"/>
                          </a:solidFill>
                          <a:latin typeface="Caveat"/>
                          <a:ea typeface="Caveat"/>
                          <a:cs typeface="Caveat"/>
                          <a:sym typeface="Caveat"/>
                        </a:rPr>
                        <a:t>Model</a:t>
                      </a:r>
                      <a:endParaRPr b="1" sz="1800">
                        <a:solidFill>
                          <a:schemeClr val="dk2"/>
                        </a:solidFill>
                        <a:latin typeface="Caveat"/>
                        <a:ea typeface="Caveat"/>
                        <a:cs typeface="Caveat"/>
                        <a:sym typeface="Caveat"/>
                      </a:endParaRPr>
                    </a:p>
                  </a:txBody>
                  <a:tcPr marT="91425" marB="91425" marR="91425" marL="91425" anchor="ctr"/>
                </a:tc>
                <a:tc>
                  <a:txBody>
                    <a:bodyPr/>
                    <a:lstStyle/>
                    <a:p>
                      <a:pPr indent="0" lvl="0" marL="0" rtl="0" algn="ctr">
                        <a:spcBef>
                          <a:spcPts val="0"/>
                        </a:spcBef>
                        <a:spcAft>
                          <a:spcPts val="0"/>
                        </a:spcAft>
                        <a:buNone/>
                      </a:pPr>
                      <a:r>
                        <a:rPr b="1" lang="en" sz="1800">
                          <a:solidFill>
                            <a:schemeClr val="dk2"/>
                          </a:solidFill>
                          <a:latin typeface="Caveat"/>
                          <a:ea typeface="Caveat"/>
                          <a:cs typeface="Caveat"/>
                          <a:sym typeface="Caveat"/>
                        </a:rPr>
                        <a:t>GRU</a:t>
                      </a:r>
                      <a:endParaRPr b="1" sz="1800">
                        <a:solidFill>
                          <a:schemeClr val="dk2"/>
                        </a:solidFill>
                        <a:latin typeface="Caveat"/>
                        <a:ea typeface="Caveat"/>
                        <a:cs typeface="Caveat"/>
                        <a:sym typeface="Caveat"/>
                      </a:endParaRPr>
                    </a:p>
                  </a:txBody>
                  <a:tcPr marT="91425" marB="91425" marR="91425" marL="91425" anchor="ctr"/>
                </a:tc>
                <a:tc>
                  <a:txBody>
                    <a:bodyPr/>
                    <a:lstStyle/>
                    <a:p>
                      <a:pPr indent="0" lvl="0" marL="0" rtl="0" algn="ctr">
                        <a:spcBef>
                          <a:spcPts val="0"/>
                        </a:spcBef>
                        <a:spcAft>
                          <a:spcPts val="0"/>
                        </a:spcAft>
                        <a:buNone/>
                      </a:pPr>
                      <a:r>
                        <a:rPr b="1" lang="en" sz="1800">
                          <a:solidFill>
                            <a:schemeClr val="dk2"/>
                          </a:solidFill>
                          <a:latin typeface="Caveat"/>
                          <a:ea typeface="Caveat"/>
                          <a:cs typeface="Caveat"/>
                          <a:sym typeface="Caveat"/>
                        </a:rPr>
                        <a:t>LSTM</a:t>
                      </a:r>
                      <a:endParaRPr b="1" sz="1800">
                        <a:solidFill>
                          <a:schemeClr val="dk2"/>
                        </a:solidFill>
                        <a:latin typeface="Caveat"/>
                        <a:ea typeface="Caveat"/>
                        <a:cs typeface="Caveat"/>
                        <a:sym typeface="Caveat"/>
                      </a:endParaRPr>
                    </a:p>
                  </a:txBody>
                  <a:tcPr marT="91425" marB="91425" marR="91425" marL="91425" anchor="ctr"/>
                </a:tc>
                <a:tc>
                  <a:txBody>
                    <a:bodyPr/>
                    <a:lstStyle/>
                    <a:p>
                      <a:pPr indent="0" lvl="0" marL="0" rtl="0" algn="ctr">
                        <a:spcBef>
                          <a:spcPts val="0"/>
                        </a:spcBef>
                        <a:spcAft>
                          <a:spcPts val="0"/>
                        </a:spcAft>
                        <a:buNone/>
                      </a:pPr>
                      <a:r>
                        <a:rPr b="1" lang="en" sz="1800">
                          <a:solidFill>
                            <a:schemeClr val="dk2"/>
                          </a:solidFill>
                          <a:latin typeface="Caveat"/>
                          <a:ea typeface="Caveat"/>
                          <a:cs typeface="Caveat"/>
                          <a:sym typeface="Caveat"/>
                        </a:rPr>
                        <a:t>Bert</a:t>
                      </a:r>
                      <a:endParaRPr b="1" sz="1800">
                        <a:solidFill>
                          <a:schemeClr val="dk2"/>
                        </a:solidFill>
                        <a:latin typeface="Caveat"/>
                        <a:ea typeface="Caveat"/>
                        <a:cs typeface="Caveat"/>
                        <a:sym typeface="Caveat"/>
                      </a:endParaRPr>
                    </a:p>
                  </a:txBody>
                  <a:tcPr marT="91425" marB="91425" marR="91425" marL="91425" anchor="ctr"/>
                </a:tc>
                <a:tc>
                  <a:txBody>
                    <a:bodyPr/>
                    <a:lstStyle/>
                    <a:p>
                      <a:pPr indent="0" lvl="0" marL="0" rtl="0" algn="ctr">
                        <a:spcBef>
                          <a:spcPts val="0"/>
                        </a:spcBef>
                        <a:spcAft>
                          <a:spcPts val="0"/>
                        </a:spcAft>
                        <a:buNone/>
                      </a:pPr>
                      <a:r>
                        <a:rPr b="1" lang="en" sz="1800">
                          <a:solidFill>
                            <a:schemeClr val="dk2"/>
                          </a:solidFill>
                          <a:latin typeface="Caveat"/>
                          <a:ea typeface="Caveat"/>
                          <a:cs typeface="Caveat"/>
                          <a:sym typeface="Caveat"/>
                        </a:rPr>
                        <a:t>DeBerta</a:t>
                      </a:r>
                      <a:endParaRPr b="1" sz="1800">
                        <a:solidFill>
                          <a:schemeClr val="dk2"/>
                        </a:solidFill>
                        <a:latin typeface="Caveat"/>
                        <a:ea typeface="Caveat"/>
                        <a:cs typeface="Caveat"/>
                        <a:sym typeface="Caveat"/>
                      </a:endParaRPr>
                    </a:p>
                  </a:txBody>
                  <a:tcPr marT="91425" marB="91425" marR="91425" marL="91425" anchor="ctr"/>
                </a:tc>
              </a:tr>
              <a:tr h="1280125">
                <a:tc>
                  <a:txBody>
                    <a:bodyPr/>
                    <a:lstStyle/>
                    <a:p>
                      <a:pPr indent="0" lvl="0" marL="0" rtl="0" algn="l">
                        <a:spcBef>
                          <a:spcPts val="0"/>
                        </a:spcBef>
                        <a:spcAft>
                          <a:spcPts val="0"/>
                        </a:spcAft>
                        <a:buNone/>
                      </a:pPr>
                      <a:r>
                        <a:rPr b="1" lang="en" sz="1800">
                          <a:solidFill>
                            <a:schemeClr val="dk2"/>
                          </a:solidFill>
                          <a:latin typeface="Caveat"/>
                          <a:ea typeface="Caveat"/>
                          <a:cs typeface="Caveat"/>
                          <a:sym typeface="Caveat"/>
                        </a:rPr>
                        <a:t>Loss </a:t>
                      </a:r>
                      <a:endParaRPr b="1" sz="1800">
                        <a:solidFill>
                          <a:schemeClr val="dk2"/>
                        </a:solidFill>
                        <a:latin typeface="Caveat"/>
                        <a:ea typeface="Caveat"/>
                        <a:cs typeface="Caveat"/>
                        <a:sym typeface="Caveat"/>
                      </a:endParaRPr>
                    </a:p>
                    <a:p>
                      <a:pPr indent="0" lvl="0" marL="0" rtl="0" algn="l">
                        <a:spcBef>
                          <a:spcPts val="0"/>
                        </a:spcBef>
                        <a:spcAft>
                          <a:spcPts val="0"/>
                        </a:spcAft>
                        <a:buNone/>
                      </a:pPr>
                      <a:r>
                        <a:rPr lang="en" sz="1800">
                          <a:solidFill>
                            <a:schemeClr val="dk2"/>
                          </a:solidFill>
                          <a:latin typeface="Caveat"/>
                          <a:ea typeface="Caveat"/>
                          <a:cs typeface="Caveat"/>
                          <a:sym typeface="Caveat"/>
                        </a:rPr>
                        <a:t>(Sparse Categorical </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en" sz="1800">
                          <a:solidFill>
                            <a:schemeClr val="dk2"/>
                          </a:solidFill>
                          <a:latin typeface="Caveat"/>
                          <a:ea typeface="Caveat"/>
                          <a:cs typeface="Caveat"/>
                          <a:sym typeface="Caveat"/>
                        </a:rPr>
                        <a:t>Cross entropy)</a:t>
                      </a:r>
                      <a:endParaRPr sz="1800">
                        <a:solidFill>
                          <a:schemeClr val="dk2"/>
                        </a:solidFill>
                        <a:latin typeface="Caveat"/>
                        <a:ea typeface="Caveat"/>
                        <a:cs typeface="Caveat"/>
                        <a:sym typeface="Caveat"/>
                      </a:endParaRPr>
                    </a:p>
                  </a:txBody>
                  <a:tcPr marT="91425" marB="91425" marR="91425" marL="91425"/>
                </a:tc>
                <a:tc>
                  <a:txBody>
                    <a:bodyPr/>
                    <a:lstStyle/>
                    <a:p>
                      <a:pPr indent="0" lvl="0" marL="0" rtl="0" algn="ctr">
                        <a:spcBef>
                          <a:spcPts val="0"/>
                        </a:spcBef>
                        <a:spcAft>
                          <a:spcPts val="0"/>
                        </a:spcAft>
                        <a:buNone/>
                      </a:pPr>
                      <a:r>
                        <a:rPr lang="en" sz="1650">
                          <a:solidFill>
                            <a:schemeClr val="dk2"/>
                          </a:solidFill>
                          <a:latin typeface="Roboto Mono"/>
                          <a:ea typeface="Roboto Mono"/>
                          <a:cs typeface="Roboto Mono"/>
                          <a:sym typeface="Roboto Mono"/>
                        </a:rPr>
                        <a:t>1.02</a:t>
                      </a:r>
                      <a:endParaRPr sz="1650">
                        <a:solidFill>
                          <a:schemeClr val="dk2"/>
                        </a:solidFill>
                        <a:latin typeface="Roboto Mono"/>
                        <a:ea typeface="Roboto Mono"/>
                        <a:cs typeface="Roboto Mono"/>
                        <a:sym typeface="Roboto Mono"/>
                      </a:endParaRPr>
                    </a:p>
                  </a:txBody>
                  <a:tcPr marT="91425" marB="91425" marR="91425" marL="91425" anchor="ctr"/>
                </a:tc>
                <a:tc>
                  <a:txBody>
                    <a:bodyPr/>
                    <a:lstStyle/>
                    <a:p>
                      <a:pPr indent="0" lvl="0" marL="0" rtl="0" algn="ctr">
                        <a:spcBef>
                          <a:spcPts val="0"/>
                        </a:spcBef>
                        <a:spcAft>
                          <a:spcPts val="0"/>
                        </a:spcAft>
                        <a:buNone/>
                      </a:pPr>
                      <a:r>
                        <a:rPr lang="en" sz="1650">
                          <a:solidFill>
                            <a:schemeClr val="dk2"/>
                          </a:solidFill>
                          <a:latin typeface="Roboto Mono"/>
                          <a:ea typeface="Roboto Mono"/>
                          <a:cs typeface="Roboto Mono"/>
                          <a:sym typeface="Roboto Mono"/>
                        </a:rPr>
                        <a:t>0.96</a:t>
                      </a:r>
                      <a:endParaRPr sz="1650">
                        <a:solidFill>
                          <a:schemeClr val="dk2"/>
                        </a:solidFill>
                        <a:latin typeface="Roboto Mono"/>
                        <a:ea typeface="Roboto Mono"/>
                        <a:cs typeface="Roboto Mono"/>
                        <a:sym typeface="Roboto Mono"/>
                      </a:endParaRPr>
                    </a:p>
                  </a:txBody>
                  <a:tcPr marT="91425" marB="91425" marR="91425" marL="91425" anchor="ctr"/>
                </a:tc>
                <a:tc>
                  <a:txBody>
                    <a:bodyPr/>
                    <a:lstStyle/>
                    <a:p>
                      <a:pPr indent="0" lvl="0" marL="0" rtl="0" algn="ctr">
                        <a:lnSpc>
                          <a:spcPct val="170000"/>
                        </a:lnSpc>
                        <a:spcBef>
                          <a:spcPts val="0"/>
                        </a:spcBef>
                        <a:spcAft>
                          <a:spcPts val="0"/>
                        </a:spcAft>
                        <a:buNone/>
                      </a:pPr>
                      <a:r>
                        <a:rPr lang="en" sz="1650">
                          <a:solidFill>
                            <a:schemeClr val="dk2"/>
                          </a:solidFill>
                          <a:latin typeface="Roboto Mono"/>
                          <a:ea typeface="Roboto Mono"/>
                          <a:cs typeface="Roboto Mono"/>
                          <a:sym typeface="Roboto Mono"/>
                        </a:rPr>
                        <a:t>0.85</a:t>
                      </a:r>
                      <a:endParaRPr sz="2000">
                        <a:solidFill>
                          <a:schemeClr val="dk2"/>
                        </a:solidFill>
                      </a:endParaRPr>
                    </a:p>
                  </a:txBody>
                  <a:tcPr marT="91425" marB="91425" marR="91425" marL="91425" anchor="ctr"/>
                </a:tc>
                <a:tc>
                  <a:txBody>
                    <a:bodyPr/>
                    <a:lstStyle/>
                    <a:p>
                      <a:pPr indent="0" lvl="0" marL="0" rtl="0" algn="ctr">
                        <a:lnSpc>
                          <a:spcPct val="170000"/>
                        </a:lnSpc>
                        <a:spcBef>
                          <a:spcPts val="0"/>
                        </a:spcBef>
                        <a:spcAft>
                          <a:spcPts val="0"/>
                        </a:spcAft>
                        <a:buNone/>
                      </a:pPr>
                      <a:r>
                        <a:rPr lang="en" sz="1650">
                          <a:solidFill>
                            <a:schemeClr val="dk2"/>
                          </a:solidFill>
                          <a:latin typeface="Roboto Mono"/>
                          <a:ea typeface="Roboto Mono"/>
                          <a:cs typeface="Roboto Mono"/>
                          <a:sym typeface="Roboto Mono"/>
                        </a:rPr>
                        <a:t>1.09</a:t>
                      </a:r>
                      <a:endParaRPr sz="1650">
                        <a:solidFill>
                          <a:schemeClr val="dk2"/>
                        </a:solidFill>
                        <a:latin typeface="Roboto Mono"/>
                        <a:ea typeface="Roboto Mono"/>
                        <a:cs typeface="Roboto Mono"/>
                        <a:sym typeface="Roboto Mono"/>
                      </a:endParaRPr>
                    </a:p>
                  </a:txBody>
                  <a:tcPr marT="91425" marB="91425" marR="91425" marL="91425" anchor="ctr"/>
                </a:tc>
              </a:tr>
            </a:tbl>
          </a:graphicData>
        </a:graphic>
      </p:graphicFrame>
      <p:sp>
        <p:nvSpPr>
          <p:cNvPr id="123" name="Google Shape;123;p21"/>
          <p:cNvSpPr txBox="1"/>
          <p:nvPr/>
        </p:nvSpPr>
        <p:spPr>
          <a:xfrm>
            <a:off x="311700" y="2370075"/>
            <a:ext cx="5785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Caveat"/>
                <a:ea typeface="Caveat"/>
                <a:cs typeface="Caveat"/>
                <a:sym typeface="Caveat"/>
              </a:rPr>
              <a:t>Metrics</a:t>
            </a:r>
            <a:endParaRPr b="1" sz="2100">
              <a:latin typeface="Caveat"/>
              <a:ea typeface="Caveat"/>
              <a:cs typeface="Caveat"/>
              <a:sym typeface="Caveat"/>
            </a:endParaRPr>
          </a:p>
        </p:txBody>
      </p:sp>
      <p:pic>
        <p:nvPicPr>
          <p:cNvPr id="124" name="Google Shape;124;p21"/>
          <p:cNvPicPr preferRelativeResize="0"/>
          <p:nvPr/>
        </p:nvPicPr>
        <p:blipFill>
          <a:blip r:embed="rId3">
            <a:alphaModFix/>
          </a:blip>
          <a:stretch>
            <a:fillRect/>
          </a:stretch>
        </p:blipFill>
        <p:spPr>
          <a:xfrm>
            <a:off x="5228987" y="0"/>
            <a:ext cx="3915011" cy="287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